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69" r:id="rId3"/>
    <p:sldId id="270" r:id="rId4"/>
    <p:sldId id="257" r:id="rId5"/>
    <p:sldId id="309" r:id="rId6"/>
    <p:sldId id="265" r:id="rId7"/>
    <p:sldId id="275" r:id="rId8"/>
    <p:sldId id="276" r:id="rId9"/>
    <p:sldId id="277" r:id="rId10"/>
    <p:sldId id="288" r:id="rId11"/>
    <p:sldId id="307" r:id="rId12"/>
    <p:sldId id="278" r:id="rId13"/>
    <p:sldId id="308" r:id="rId14"/>
    <p:sldId id="279" r:id="rId15"/>
    <p:sldId id="280" r:id="rId16"/>
    <p:sldId id="281" r:id="rId17"/>
    <p:sldId id="282" r:id="rId18"/>
    <p:sldId id="310" r:id="rId19"/>
    <p:sldId id="266" r:id="rId20"/>
    <p:sldId id="267" r:id="rId21"/>
    <p:sldId id="271" r:id="rId22"/>
    <p:sldId id="272" r:id="rId23"/>
    <p:sldId id="274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284" r:id="rId32"/>
    <p:sldId id="286" r:id="rId33"/>
    <p:sldId id="285" r:id="rId34"/>
    <p:sldId id="306" r:id="rId35"/>
    <p:sldId id="305" r:id="rId36"/>
    <p:sldId id="311" r:id="rId3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483" autoAdjust="0"/>
    <p:restoredTop sz="94590" autoAdjust="0"/>
  </p:normalViewPr>
  <p:slideViewPr>
    <p:cSldViewPr>
      <p:cViewPr>
        <p:scale>
          <a:sx n="75" d="100"/>
          <a:sy n="75" d="100"/>
        </p:scale>
        <p:origin x="-7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284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8A45D-34C0-4477-8F93-E9B4E66697D2}" type="datetimeFigureOut">
              <a:rPr lang="pl-PL" smtClean="0"/>
              <a:pPr/>
              <a:t>2015-10-02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B610C-DAC3-4532-9A1C-3C19B94001F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B610C-DAC3-4532-9A1C-3C19B94001F9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7C6F-E4BC-44DB-A4B2-09FD526F2419}" type="datetimeFigureOut">
              <a:rPr lang="pl-PL" smtClean="0"/>
              <a:pPr/>
              <a:t>2015-10-02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A9E2-ABB7-4ECB-9E87-99798844562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7C6F-E4BC-44DB-A4B2-09FD526F2419}" type="datetimeFigureOut">
              <a:rPr lang="pl-PL" smtClean="0"/>
              <a:pPr/>
              <a:t>2015-10-02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A9E2-ABB7-4ECB-9E87-9979884456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7C6F-E4BC-44DB-A4B2-09FD526F2419}" type="datetimeFigureOut">
              <a:rPr lang="pl-PL" smtClean="0"/>
              <a:pPr/>
              <a:t>2015-10-02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A9E2-ABB7-4ECB-9E87-9979884456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7C6F-E4BC-44DB-A4B2-09FD526F2419}" type="datetimeFigureOut">
              <a:rPr lang="pl-PL" smtClean="0"/>
              <a:pPr/>
              <a:t>2015-10-02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A9E2-ABB7-4ECB-9E87-9979884456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7C6F-E4BC-44DB-A4B2-09FD526F2419}" type="datetimeFigureOut">
              <a:rPr lang="pl-PL" smtClean="0"/>
              <a:pPr/>
              <a:t>2015-10-02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A9E2-ABB7-4ECB-9E87-9979884456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7C6F-E4BC-44DB-A4B2-09FD526F2419}" type="datetimeFigureOut">
              <a:rPr lang="pl-PL" smtClean="0"/>
              <a:pPr/>
              <a:t>2015-10-02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A9E2-ABB7-4ECB-9E87-9979884456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7C6F-E4BC-44DB-A4B2-09FD526F2419}" type="datetimeFigureOut">
              <a:rPr lang="pl-PL" smtClean="0"/>
              <a:pPr/>
              <a:t>2015-10-02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A9E2-ABB7-4ECB-9E87-9979884456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7C6F-E4BC-44DB-A4B2-09FD526F2419}" type="datetimeFigureOut">
              <a:rPr lang="pl-PL" smtClean="0"/>
              <a:pPr/>
              <a:t>2015-10-02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A9E2-ABB7-4ECB-9E87-9979884456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7C6F-E4BC-44DB-A4B2-09FD526F2419}" type="datetimeFigureOut">
              <a:rPr lang="pl-PL" smtClean="0"/>
              <a:pPr/>
              <a:t>2015-10-02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A9E2-ABB7-4ECB-9E87-9979884456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7C6F-E4BC-44DB-A4B2-09FD526F2419}" type="datetimeFigureOut">
              <a:rPr lang="pl-PL" smtClean="0"/>
              <a:pPr/>
              <a:t>2015-10-02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EA9E2-ABB7-4ECB-9E87-99798844562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3197C6F-E4BC-44DB-A4B2-09FD526F2419}" type="datetimeFigureOut">
              <a:rPr lang="pl-PL" smtClean="0"/>
              <a:pPr/>
              <a:t>2015-10-02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9EEA9E2-ABB7-4ECB-9E87-9979884456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3197C6F-E4BC-44DB-A4B2-09FD526F2419}" type="datetimeFigureOut">
              <a:rPr lang="pl-PL" smtClean="0"/>
              <a:pPr/>
              <a:t>2015-10-02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9EEA9E2-ABB7-4ECB-9E87-99798844562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logo szpital czarne tł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0"/>
            <a:ext cx="2411760" cy="22857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6876256" cy="2088232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FFFF66"/>
                </a:solidFill>
              </a:rPr>
              <a:t>Leczenie zachowawcze kolek</a:t>
            </a:r>
            <a:br>
              <a:rPr lang="pl-PL" b="1" dirty="0" smtClean="0">
                <a:solidFill>
                  <a:srgbClr val="FFFF66"/>
                </a:solidFill>
              </a:rPr>
            </a:br>
            <a:r>
              <a:rPr lang="pl-PL" dirty="0" smtClean="0">
                <a:solidFill>
                  <a:srgbClr val="FFFF66"/>
                </a:solidFill>
              </a:rPr>
              <a:t>Kiedy decyzja o zabiegu operacyjnym?</a:t>
            </a:r>
            <a:endParaRPr lang="pl-PL" b="1" dirty="0">
              <a:solidFill>
                <a:srgbClr val="FFFF66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400800" cy="4730080"/>
          </a:xfrm>
        </p:spPr>
        <p:txBody>
          <a:bodyPr>
            <a:normAutofit/>
          </a:bodyPr>
          <a:lstStyle/>
          <a:p>
            <a:endParaRPr lang="pl-PL" sz="3600" b="1" dirty="0">
              <a:solidFill>
                <a:srgbClr val="FFFF66"/>
              </a:solidFill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275856" y="5373216"/>
            <a:ext cx="3054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FF66"/>
                </a:solidFill>
                <a:latin typeface="+mj-lt"/>
              </a:rPr>
              <a:t>Paulina Landsberg</a:t>
            </a:r>
            <a:endParaRPr lang="pl-PL" sz="2800" b="1" dirty="0">
              <a:solidFill>
                <a:srgbClr val="FFFF66"/>
              </a:solidFill>
              <a:latin typeface="+mj-lt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059832" y="6027003"/>
            <a:ext cx="3245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rgbClr val="FFFF66"/>
                </a:solidFill>
                <a:latin typeface="+mj-lt"/>
              </a:rPr>
              <a:t>www.szpitalkoni.com.pl</a:t>
            </a:r>
          </a:p>
          <a:p>
            <a:r>
              <a:rPr lang="pl-PL" sz="2400" b="1" dirty="0" smtClean="0">
                <a:solidFill>
                  <a:srgbClr val="FFFF66"/>
                </a:solidFill>
                <a:latin typeface="+mj-lt"/>
              </a:rPr>
              <a:t>wet@szpitalkoni.com.pl</a:t>
            </a:r>
            <a:endParaRPr lang="pl-PL" sz="2400" b="1" dirty="0">
              <a:solidFill>
                <a:srgbClr val="FFFF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66"/>
                </a:solidFill>
              </a:rPr>
              <a:t>Przeładowanie okrężnicy dużej</a:t>
            </a:r>
            <a:endParaRPr lang="pl-PL" dirty="0">
              <a:solidFill>
                <a:srgbClr val="FFFF66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483768" y="2996952"/>
          <a:ext cx="4618856" cy="1544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428"/>
                <a:gridCol w="2309428"/>
              </a:tblGrid>
              <a:tr h="432048">
                <a:tc>
                  <a:txBody>
                    <a:bodyPr/>
                    <a:lstStyle/>
                    <a:p>
                      <a:pPr algn="l"/>
                      <a:endParaRPr lang="pl-PL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latin typeface="Calibri" pitchFamily="34" charset="0"/>
                        </a:rPr>
                        <a:t>g/l</a:t>
                      </a:r>
                      <a:endParaRPr lang="pl-PL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b="1" dirty="0" smtClean="0">
                          <a:latin typeface="Calibri" pitchFamily="34" charset="0"/>
                        </a:rPr>
                        <a:t>NaCl</a:t>
                      </a:r>
                      <a:endParaRPr lang="pl-PL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1" dirty="0" smtClean="0">
                          <a:latin typeface="Calibri" pitchFamily="34" charset="0"/>
                        </a:rPr>
                        <a:t>5,37</a:t>
                      </a:r>
                      <a:endParaRPr lang="pl-PL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b="1" dirty="0" smtClean="0">
                          <a:latin typeface="Calibri" pitchFamily="34" charset="0"/>
                        </a:rPr>
                        <a:t>NaHCO</a:t>
                      </a:r>
                      <a:r>
                        <a:rPr lang="pl-PL" b="1" baseline="-25000" dirty="0" smtClean="0">
                          <a:latin typeface="Calibri" pitchFamily="34" charset="0"/>
                        </a:rPr>
                        <a:t>3</a:t>
                      </a:r>
                      <a:endParaRPr lang="pl-PL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1" dirty="0" smtClean="0">
                          <a:latin typeface="Calibri" pitchFamily="34" charset="0"/>
                        </a:rPr>
                        <a:t>3,78</a:t>
                      </a:r>
                      <a:endParaRPr lang="pl-PL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b="1" dirty="0" smtClean="0">
                          <a:latin typeface="Calibri" pitchFamily="34" charset="0"/>
                        </a:rPr>
                        <a:t>KCl</a:t>
                      </a:r>
                      <a:endParaRPr lang="pl-PL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b="1" dirty="0" smtClean="0">
                          <a:latin typeface="Calibri" pitchFamily="34" charset="0"/>
                        </a:rPr>
                        <a:t>0,37</a:t>
                      </a:r>
                      <a:endParaRPr lang="pl-PL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611560" y="1412776"/>
            <a:ext cx="7238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latin typeface="Calibri" pitchFamily="34" charset="0"/>
              </a:rPr>
              <a:t>Płyny doustne – podawane sondą co 1-4 h: 5-10 l wody </a:t>
            </a:r>
          </a:p>
          <a:p>
            <a:r>
              <a:rPr lang="pl-PL" sz="2400" b="1" dirty="0" smtClean="0">
                <a:latin typeface="Calibri" pitchFamily="34" charset="0"/>
              </a:rPr>
              <a:t>+ elektrolity </a:t>
            </a:r>
          </a:p>
          <a:p>
            <a:r>
              <a:rPr lang="pl-PL" sz="2400" b="1" dirty="0" smtClean="0">
                <a:latin typeface="Calibri" pitchFamily="34" charset="0"/>
              </a:rPr>
              <a:t>Stężenie fizjologiczne:</a:t>
            </a:r>
            <a:endParaRPr lang="pl-PL" sz="2400" b="1" dirty="0">
              <a:latin typeface="Calibri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0164" y="4826675"/>
            <a:ext cx="829188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latin typeface="Calibri" pitchFamily="34" charset="0"/>
              </a:rPr>
              <a:t>Roztwór hipertoniczny NaCl i NaHCO</a:t>
            </a:r>
            <a:r>
              <a:rPr lang="pl-PL" b="1" baseline="-25000" dirty="0" smtClean="0">
                <a:latin typeface="Calibri" pitchFamily="34" charset="0"/>
              </a:rPr>
              <a:t>3 </a:t>
            </a:r>
            <a:r>
              <a:rPr lang="pl-PL" b="1" dirty="0" smtClean="0">
                <a:latin typeface="Calibri" pitchFamily="34" charset="0"/>
              </a:rPr>
              <a:t> - ok. 100 – 120 g NaCl i 50g NaHCO</a:t>
            </a:r>
            <a:r>
              <a:rPr lang="pl-PL" b="1" baseline="-25000" dirty="0" smtClean="0">
                <a:latin typeface="Calibri" pitchFamily="34" charset="0"/>
              </a:rPr>
              <a:t>3</a:t>
            </a:r>
            <a:r>
              <a:rPr lang="pl-PL" b="1" dirty="0" smtClean="0">
                <a:latin typeface="Calibri" pitchFamily="34" charset="0"/>
              </a:rPr>
              <a:t>/10 l wody 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>
                <a:latin typeface="Calibri" pitchFamily="34" charset="0"/>
              </a:rPr>
              <a:t> skuteczne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>
                <a:latin typeface="Calibri" pitchFamily="34" charset="0"/>
              </a:rPr>
              <a:t> co 4-6 h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>
                <a:latin typeface="Calibri" pitchFamily="34" charset="0"/>
              </a:rPr>
              <a:t> ryzyko zaburzeń elektrolitowych – NIE stosować u koni w złym stanie ogólnym,  koni</a:t>
            </a:r>
          </a:p>
          <a:p>
            <a:r>
              <a:rPr lang="pl-PL" b="1" dirty="0" smtClean="0">
                <a:latin typeface="Calibri" pitchFamily="34" charset="0"/>
              </a:rPr>
              <a:t>po laparotomii, i u  ŹREBIĄT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>
                <a:latin typeface="Calibri" pitchFamily="34" charset="0"/>
              </a:rPr>
              <a:t> nie stosować bez pewnej diagnozy!</a:t>
            </a:r>
          </a:p>
          <a:p>
            <a:pPr>
              <a:buFont typeface="Arial" pitchFamily="34" charset="0"/>
              <a:buChar char="•"/>
            </a:pPr>
            <a:r>
              <a:rPr lang="pl-PL" b="1" dirty="0" smtClean="0">
                <a:latin typeface="Calibri" pitchFamily="34" charset="0"/>
              </a:rPr>
              <a:t> może wywołać gwałtowne pogorszenie, jeśli podane przy niedrożności jelit cienkich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66"/>
                </a:solidFill>
              </a:rPr>
              <a:t>Przeładowanie okrężnicy dużej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latin typeface="Calibri" pitchFamily="34" charset="0"/>
              </a:rPr>
              <a:t>Laktuloza – działa osmotycznie czynne, nie powoduje hipernatremii</a:t>
            </a:r>
          </a:p>
          <a:p>
            <a:r>
              <a:rPr lang="pl-PL" b="1" dirty="0" smtClean="0">
                <a:latin typeface="Calibri" pitchFamily="34" charset="0"/>
              </a:rPr>
              <a:t>Dawka? 250-600 ml</a:t>
            </a:r>
          </a:p>
          <a:p>
            <a:r>
              <a:rPr lang="pl-PL" b="1" dirty="0" smtClean="0">
                <a:latin typeface="Calibri" pitchFamily="34" charset="0"/>
              </a:rPr>
              <a:t>Fluniksyna – jeśli pewna diagnoza, możemy podać jednokrotnie dla złagodzenia bólu w trakcie leczenia (1,1 mg/kg) – 11 ml/500kg</a:t>
            </a:r>
          </a:p>
          <a:p>
            <a:r>
              <a:rPr lang="pl-PL" b="1" dirty="0" smtClean="0">
                <a:latin typeface="Calibri" pitchFamily="34" charset="0"/>
              </a:rPr>
              <a:t>Kontrolne bad. rekt. przed rozpoczęciem karmienia</a:t>
            </a:r>
            <a:endParaRPr lang="pl-PL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66"/>
                </a:solidFill>
              </a:rPr>
              <a:t>Zatkanie jelita ślepego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latin typeface="Calibri" pitchFamily="34" charset="0"/>
              </a:rPr>
              <a:t>RYZYKO PĘKNIĘCIA w trakcie leczenia</a:t>
            </a:r>
          </a:p>
          <a:p>
            <a:r>
              <a:rPr lang="pl-PL" b="1" dirty="0" smtClean="0">
                <a:latin typeface="Calibri" pitchFamily="34" charset="0"/>
              </a:rPr>
              <a:t>Może mieć charakter nawrotowy</a:t>
            </a:r>
          </a:p>
          <a:p>
            <a:r>
              <a:rPr lang="pl-PL" b="1" dirty="0" smtClean="0">
                <a:latin typeface="Calibri" pitchFamily="34" charset="0"/>
              </a:rPr>
              <a:t>Trudniejsze w leczeniu niż zatkanie okrężnicy</a:t>
            </a:r>
          </a:p>
          <a:p>
            <a:r>
              <a:rPr lang="pl-PL" b="1" dirty="0" smtClean="0">
                <a:latin typeface="Calibri" pitchFamily="34" charset="0"/>
              </a:rPr>
              <a:t>ŚCISŁA KONTROLA – może pęknąć na każdym etapie leczenia, niekoniecznie przy silnych objawach – ocena napięcia ściany jelita w bad. rekt.</a:t>
            </a:r>
            <a:endParaRPr lang="pl-PL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66"/>
                </a:solidFill>
              </a:rPr>
              <a:t>Zatkanie jelita ślepego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latin typeface="Calibri" pitchFamily="34" charset="0"/>
              </a:rPr>
              <a:t>Wykluczyć czynniki sprzyjające</a:t>
            </a:r>
          </a:p>
          <a:p>
            <a:r>
              <a:rPr lang="pl-PL" b="1" dirty="0" smtClean="0">
                <a:latin typeface="Calibri" pitchFamily="34" charset="0"/>
              </a:rPr>
              <a:t>Kłopoty z zębami</a:t>
            </a:r>
          </a:p>
          <a:p>
            <a:r>
              <a:rPr lang="pl-PL" b="1" dirty="0" smtClean="0">
                <a:latin typeface="Calibri" pitchFamily="34" charset="0"/>
              </a:rPr>
              <a:t>Inne przyczyny słabego żucia</a:t>
            </a:r>
          </a:p>
          <a:p>
            <a:r>
              <a:rPr lang="pl-PL" b="1" dirty="0" smtClean="0">
                <a:latin typeface="Calibri" pitchFamily="34" charset="0"/>
              </a:rPr>
              <a:t>Zarobaczenie – tasiemce (odrobaczyć praziquantelem)</a:t>
            </a:r>
          </a:p>
          <a:p>
            <a:r>
              <a:rPr lang="pl-PL" b="1" dirty="0" smtClean="0">
                <a:latin typeface="Calibri" pitchFamily="34" charset="0"/>
              </a:rPr>
              <a:t>Zła jakość paszy</a:t>
            </a:r>
            <a:endParaRPr lang="pl-PL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66"/>
                </a:solidFill>
              </a:rPr>
              <a:t>Zatkanie jelita ślepego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atin typeface="Calibri" pitchFamily="34" charset="0"/>
              </a:rPr>
              <a:t>Rozmowa z właścicielem nt. ryzyka</a:t>
            </a:r>
          </a:p>
          <a:p>
            <a:r>
              <a:rPr lang="pl-PL" b="1" dirty="0" smtClean="0">
                <a:latin typeface="Calibri" pitchFamily="34" charset="0"/>
              </a:rPr>
              <a:t>Płukanie żołądka, płyny dożołądkowo</a:t>
            </a:r>
          </a:p>
          <a:p>
            <a:r>
              <a:rPr lang="pl-PL" b="1" dirty="0" smtClean="0">
                <a:latin typeface="Calibri" pitchFamily="34" charset="0"/>
              </a:rPr>
              <a:t>Olej parafinowy</a:t>
            </a:r>
          </a:p>
          <a:p>
            <a:r>
              <a:rPr lang="pl-PL" b="1" dirty="0" smtClean="0">
                <a:latin typeface="Calibri" pitchFamily="34" charset="0"/>
              </a:rPr>
              <a:t>Płyny dożylnie</a:t>
            </a:r>
          </a:p>
          <a:p>
            <a:r>
              <a:rPr lang="pl-PL" b="1" dirty="0" smtClean="0">
                <a:latin typeface="Calibri" pitchFamily="34" charset="0"/>
              </a:rPr>
              <a:t>Metamizol</a:t>
            </a:r>
          </a:p>
          <a:p>
            <a:r>
              <a:rPr lang="pl-PL" b="1" dirty="0" smtClean="0">
                <a:latin typeface="Calibri" pitchFamily="34" charset="0"/>
              </a:rPr>
              <a:t>Ścisła obserwacja</a:t>
            </a:r>
          </a:p>
          <a:p>
            <a:r>
              <a:rPr lang="pl-PL" b="1" dirty="0" smtClean="0">
                <a:latin typeface="Calibri" pitchFamily="34" charset="0"/>
              </a:rPr>
              <a:t>Nie karmimy do czasu rozwiązania problemu</a:t>
            </a:r>
          </a:p>
          <a:p>
            <a:pPr>
              <a:buNone/>
            </a:pPr>
            <a:endParaRPr lang="pl-PL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66"/>
                </a:solidFill>
              </a:rPr>
              <a:t>Leczenie operacyjne zatkania jelita ślepego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atin typeface="Calibri" pitchFamily="34" charset="0"/>
              </a:rPr>
              <a:t>Typhlotomia  i opróżnienie – prostsze, mogą być nawroty</a:t>
            </a:r>
          </a:p>
          <a:p>
            <a:r>
              <a:rPr lang="pl-PL" b="1" dirty="0" smtClean="0">
                <a:latin typeface="Calibri" pitchFamily="34" charset="0"/>
              </a:rPr>
              <a:t>Bypass – zespolenie czczo – okrężnicze (jejunocolostomia) – zapobiega nawrotom, drogie (staplery), ryzyko powikłań</a:t>
            </a:r>
          </a:p>
          <a:p>
            <a:r>
              <a:rPr lang="pl-PL" b="1" dirty="0" smtClean="0">
                <a:latin typeface="Calibri" pitchFamily="34" charset="0"/>
              </a:rPr>
              <a:t>Progres choroby – przypadek konia po bypassie, u którego po ok. roku doszło do dysfunkcji i nawrotowego zatkania okrężnicy</a:t>
            </a:r>
            <a:endParaRPr lang="pl-PL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66"/>
                </a:solidFill>
              </a:rPr>
              <a:t>Zatkanie jelita biodrowego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latin typeface="Calibri" pitchFamily="34" charset="0"/>
              </a:rPr>
              <a:t>Powiązanie z inwazją tasiemców </a:t>
            </a:r>
            <a:r>
              <a:rPr lang="pl-PL" b="1" i="1" dirty="0" smtClean="0">
                <a:latin typeface="Calibri" pitchFamily="34" charset="0"/>
              </a:rPr>
              <a:t>Anoplocephala perfoliata </a:t>
            </a:r>
          </a:p>
          <a:p>
            <a:r>
              <a:rPr lang="pl-PL" b="1" dirty="0" smtClean="0">
                <a:latin typeface="Calibri" pitchFamily="34" charset="0"/>
              </a:rPr>
              <a:t>We wczesnym stadium próby leczenia zachowawczego</a:t>
            </a:r>
          </a:p>
          <a:p>
            <a:r>
              <a:rPr lang="pl-PL" b="1" dirty="0" smtClean="0">
                <a:latin typeface="Calibri" pitchFamily="34" charset="0"/>
              </a:rPr>
              <a:t>Trudno odróżnić od innych niedrożności jelita cienkiego</a:t>
            </a:r>
          </a:p>
          <a:p>
            <a:r>
              <a:rPr lang="pl-PL" b="1" dirty="0" smtClean="0">
                <a:latin typeface="Calibri" pitchFamily="34" charset="0"/>
              </a:rPr>
              <a:t>B. ostrożnie z diagnozą, skierowanie do leczenia szpitalnego</a:t>
            </a:r>
            <a:endParaRPr lang="pl-PL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66"/>
                </a:solidFill>
              </a:rPr>
              <a:t>Zatkanie jelita biodrowego – leczenie zachowawcze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 smtClean="0">
                <a:latin typeface="Calibri" pitchFamily="34" charset="0"/>
              </a:rPr>
              <a:t>Jeśli wyraźnie wyczuwalne pętle jelit cienkich w bad. rektalnym – raczej nie do leczenia zachowawczego</a:t>
            </a:r>
          </a:p>
          <a:p>
            <a:r>
              <a:rPr lang="pl-PL" b="1" dirty="0" smtClean="0">
                <a:latin typeface="Calibri" pitchFamily="34" charset="0"/>
              </a:rPr>
              <a:t>Płukanie żołądka, płyny dożołądkowo jeśli nie ma refluksu (monitorować!)</a:t>
            </a:r>
          </a:p>
          <a:p>
            <a:r>
              <a:rPr lang="pl-PL" b="1" dirty="0" smtClean="0">
                <a:latin typeface="Calibri" pitchFamily="34" charset="0"/>
              </a:rPr>
              <a:t>Płyny dożylnie</a:t>
            </a:r>
          </a:p>
          <a:p>
            <a:r>
              <a:rPr lang="pl-PL" b="1" dirty="0" smtClean="0">
                <a:latin typeface="Calibri" pitchFamily="34" charset="0"/>
              </a:rPr>
              <a:t>Ew. Buscopan 20  - zmniejszenie skurczu mięśni gładkich  +/-</a:t>
            </a:r>
          </a:p>
          <a:p>
            <a:r>
              <a:rPr lang="pl-PL" b="1" dirty="0" smtClean="0">
                <a:latin typeface="Calibri" pitchFamily="34" charset="0"/>
              </a:rPr>
              <a:t>Przedłużanie leczenia zachowawczego – POGORSZENIE PROGNOZY W RAZIE LECZENIA OPERACYJNEGO!</a:t>
            </a:r>
            <a:endParaRPr lang="pl-PL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66"/>
                </a:solidFill>
              </a:rPr>
              <a:t>Zatkanie okrężnicy małej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latin typeface="Calibri" pitchFamily="34" charset="0"/>
              </a:rPr>
              <a:t>Stosunkowo rzadko</a:t>
            </a:r>
          </a:p>
          <a:p>
            <a:r>
              <a:rPr lang="pl-PL" b="1" dirty="0" smtClean="0">
                <a:latin typeface="Calibri" pitchFamily="34" charset="0"/>
              </a:rPr>
              <a:t>Niezbyt dobrze poddaje się leczeniu zachowawczemu, konieczna bywa operacja</a:t>
            </a:r>
          </a:p>
          <a:p>
            <a:r>
              <a:rPr lang="pl-PL" b="1" dirty="0" smtClean="0">
                <a:latin typeface="Calibri" pitchFamily="34" charset="0"/>
              </a:rPr>
              <a:t>Dość szybko dochodzi do uszkodzenia ściany jelita</a:t>
            </a:r>
          </a:p>
          <a:p>
            <a:r>
              <a:rPr lang="pl-PL" b="1" dirty="0" smtClean="0">
                <a:latin typeface="Calibri" pitchFamily="34" charset="0"/>
              </a:rPr>
              <a:t>Leczenie jak przy zatkaniu okrężnicy dużej</a:t>
            </a:r>
          </a:p>
          <a:p>
            <a:r>
              <a:rPr lang="pl-PL" b="1" dirty="0" smtClean="0">
                <a:latin typeface="Calibri" pitchFamily="34" charset="0"/>
              </a:rPr>
              <a:t>Lewatywa tylko jeśli czop blisko prostnicy – ostrożnie – często uszkodzenie prostnicy</a:t>
            </a:r>
          </a:p>
          <a:p>
            <a:endParaRPr lang="pl-PL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66"/>
                </a:solidFill>
              </a:rPr>
              <a:t>Co możemy leczyć zachowawczo?</a:t>
            </a:r>
            <a:br>
              <a:rPr lang="pl-PL" dirty="0" smtClean="0">
                <a:solidFill>
                  <a:srgbClr val="FFFF66"/>
                </a:solidFill>
              </a:rPr>
            </a:br>
            <a:r>
              <a:rPr lang="pl-PL" dirty="0" smtClean="0">
                <a:solidFill>
                  <a:srgbClr val="FFFF66"/>
                </a:solidFill>
              </a:rPr>
              <a:t>Przemieszczenia jelit grubych?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latin typeface="Calibri" pitchFamily="34" charset="0"/>
              </a:rPr>
              <a:t>Przemieszczenie lewych pokładów okrężnicy za więzadło śledzionowo – nerkowe – ok. 90% zachowawczo</a:t>
            </a:r>
          </a:p>
          <a:p>
            <a:r>
              <a:rPr lang="pl-PL" b="1" dirty="0" smtClean="0">
                <a:latin typeface="Calibri" pitchFamily="34" charset="0"/>
              </a:rPr>
              <a:t>Inne przemieszczenia – wg. objawów i stanu ogólnego</a:t>
            </a:r>
          </a:p>
          <a:p>
            <a:r>
              <a:rPr lang="pl-PL" b="1" dirty="0" smtClean="0">
                <a:latin typeface="Calibri" pitchFamily="34" charset="0"/>
              </a:rPr>
              <a:t>Odgazowanie j. ślepego/okrężnicy +/- ostrożnie!</a:t>
            </a:r>
            <a:endParaRPr lang="pl-PL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FF66"/>
                </a:solidFill>
              </a:rPr>
              <a:t>Ogólne zasady leczenia kolki w terenie</a:t>
            </a:r>
            <a:endParaRPr lang="pl-PL" b="1" dirty="0">
              <a:solidFill>
                <a:srgbClr val="FFFF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latin typeface="Calibri" pitchFamily="34" charset="0"/>
              </a:rPr>
              <a:t>Zaczynamy od oceny, czy koń nadaje się do podjęcia leczenia zachowawczego</a:t>
            </a:r>
          </a:p>
          <a:p>
            <a:r>
              <a:rPr lang="pl-PL" b="1" dirty="0" smtClean="0">
                <a:latin typeface="Calibri" pitchFamily="34" charset="0"/>
              </a:rPr>
              <a:t>Ściśle monitorujemy zmiany stanu konia</a:t>
            </a:r>
          </a:p>
          <a:p>
            <a:r>
              <a:rPr lang="pl-PL" b="1" dirty="0" smtClean="0">
                <a:latin typeface="Calibri" pitchFamily="34" charset="0"/>
              </a:rPr>
              <a:t>DIAGNOZA MOŻE SIĘ ZMIENIĆ</a:t>
            </a:r>
          </a:p>
          <a:p>
            <a:r>
              <a:rPr lang="pl-PL" b="1" dirty="0" smtClean="0">
                <a:solidFill>
                  <a:srgbClr val="FF0000"/>
                </a:solidFill>
                <a:latin typeface="Calibri" pitchFamily="34" charset="0"/>
              </a:rPr>
              <a:t>WCZESNE PODJĘCIE LECZENIA OPERACYJNEGO W RAZIE POTRZEBY JEST KLUCZOWE DLA PROGNOZY!</a:t>
            </a:r>
            <a:endParaRPr lang="pl-PL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66"/>
                </a:solidFill>
              </a:rPr>
              <a:t>Przemieszczenie okrężnicy za więzadło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atin typeface="Calibri" pitchFamily="34" charset="0"/>
              </a:rPr>
              <a:t>Diagnoza – bad. rekt., USG</a:t>
            </a:r>
          </a:p>
          <a:p>
            <a:r>
              <a:rPr lang="pl-PL" b="1" dirty="0" smtClean="0">
                <a:latin typeface="Calibri" pitchFamily="34" charset="0"/>
              </a:rPr>
              <a:t>Leczenie doustne – woda+elektrolity,  olej parafinowy</a:t>
            </a:r>
          </a:p>
          <a:p>
            <a:r>
              <a:rPr lang="pl-PL" b="1" dirty="0" smtClean="0">
                <a:latin typeface="Calibri" pitchFamily="34" charset="0"/>
              </a:rPr>
              <a:t>Płyny dożylnie </a:t>
            </a:r>
          </a:p>
          <a:p>
            <a:r>
              <a:rPr lang="pl-PL" b="1" dirty="0" smtClean="0">
                <a:latin typeface="Calibri" pitchFamily="34" charset="0"/>
              </a:rPr>
              <a:t>Fenylefryna +/-</a:t>
            </a:r>
          </a:p>
          <a:p>
            <a:r>
              <a:rPr lang="pl-PL" b="1" dirty="0" smtClean="0">
                <a:latin typeface="Calibri" pitchFamily="34" charset="0"/>
              </a:rPr>
              <a:t>Przetaczanie +/-, lonża</a:t>
            </a:r>
          </a:p>
          <a:p>
            <a:r>
              <a:rPr lang="pl-PL" b="1" dirty="0" smtClean="0">
                <a:latin typeface="Calibri" pitchFamily="34" charset="0"/>
              </a:rPr>
              <a:t>Metamizol</a:t>
            </a:r>
          </a:p>
          <a:p>
            <a:r>
              <a:rPr lang="pl-PL" b="1" dirty="0" smtClean="0">
                <a:latin typeface="Calibri" pitchFamily="34" charset="0"/>
              </a:rPr>
              <a:t>Fluniksyna +/- ostrożnie (diagnoza)</a:t>
            </a:r>
            <a:endParaRPr lang="pl-PL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FFFF66"/>
                </a:solidFill>
              </a:rPr>
              <a:t>Przemieszczenie okrężnicy za więzadło śledzionowo – nerkowe PRZETACZANIE</a:t>
            </a:r>
            <a:endParaRPr lang="pl-PL" sz="3600" dirty="0">
              <a:solidFill>
                <a:srgbClr val="FFFF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atin typeface="Calibri" pitchFamily="34" charset="0"/>
              </a:rPr>
              <a:t>W krótkim znieczuleniu iniekcyjnym</a:t>
            </a:r>
          </a:p>
          <a:p>
            <a:r>
              <a:rPr lang="pl-PL" b="1" dirty="0" smtClean="0">
                <a:latin typeface="Calibri" pitchFamily="34" charset="0"/>
              </a:rPr>
              <a:t>Premedykacja – ksylazyna</a:t>
            </a:r>
          </a:p>
          <a:p>
            <a:r>
              <a:rPr lang="pl-PL" b="1" dirty="0" smtClean="0">
                <a:latin typeface="Calibri" pitchFamily="34" charset="0"/>
              </a:rPr>
              <a:t>Indukcja – Diazepam+ketamina</a:t>
            </a:r>
          </a:p>
          <a:p>
            <a:r>
              <a:rPr lang="pl-PL" b="1" dirty="0" smtClean="0">
                <a:latin typeface="Calibri" pitchFamily="34" charset="0"/>
              </a:rPr>
              <a:t>Wyciąg/pomocnicy</a:t>
            </a:r>
          </a:p>
          <a:p>
            <a:r>
              <a:rPr lang="pl-PL" b="1" dirty="0" smtClean="0">
                <a:latin typeface="Calibri" pitchFamily="34" charset="0"/>
              </a:rPr>
              <a:t>Prawy bok, tył uniesiony – na grzbiet potrząsanie z uniesionym tyłem- na lewy bok – na mostek</a:t>
            </a:r>
          </a:p>
          <a:p>
            <a:r>
              <a:rPr lang="pl-PL" b="1" dirty="0" smtClean="0">
                <a:latin typeface="Calibri" pitchFamily="34" charset="0"/>
              </a:rPr>
              <a:t>Wyniki ?</a:t>
            </a:r>
            <a:endParaRPr lang="pl-PL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FFFF66"/>
                </a:solidFill>
              </a:rPr>
              <a:t>Przemieszczenie okrężnicy za więzadło śledzionowo – nerkowe: FENYLEFRYNA</a:t>
            </a:r>
            <a:endParaRPr lang="pl-PL" sz="3600" dirty="0">
              <a:solidFill>
                <a:srgbClr val="FFFF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atin typeface="Calibri" pitchFamily="34" charset="0"/>
              </a:rPr>
              <a:t>Cel: wypchnięcie krwi ze śledziony (obkurczenie)</a:t>
            </a:r>
          </a:p>
          <a:p>
            <a:r>
              <a:rPr lang="pl-PL" b="1" dirty="0" smtClean="0">
                <a:latin typeface="Calibri" pitchFamily="34" charset="0"/>
              </a:rPr>
              <a:t>Wady:</a:t>
            </a:r>
          </a:p>
          <a:p>
            <a:r>
              <a:rPr lang="pl-PL" b="1" dirty="0" smtClean="0">
                <a:latin typeface="Calibri" pitchFamily="34" charset="0"/>
              </a:rPr>
              <a:t>Skuteczność +/-</a:t>
            </a:r>
          </a:p>
          <a:p>
            <a:r>
              <a:rPr lang="pl-PL" b="1" dirty="0" smtClean="0">
                <a:latin typeface="Calibri" pitchFamily="34" charset="0"/>
              </a:rPr>
              <a:t>Ryzyko krwotoku i śmierci</a:t>
            </a:r>
          </a:p>
          <a:p>
            <a:r>
              <a:rPr lang="pl-PL" b="1" dirty="0" smtClean="0">
                <a:latin typeface="Calibri" pitchFamily="34" charset="0"/>
              </a:rPr>
              <a:t>Często krótkotrwałe silne bóle</a:t>
            </a:r>
          </a:p>
          <a:p>
            <a:r>
              <a:rPr lang="pl-PL" b="1" dirty="0" smtClean="0">
                <a:latin typeface="Calibri" pitchFamily="34" charset="0"/>
              </a:rPr>
              <a:t>We wlewie kroplowym w 0,9% NaCl 3µg/kg/min przez 15min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rgbClr val="FFFF66"/>
                </a:solidFill>
              </a:rPr>
              <a:t>Przemieszczenie okrężnicy za więzadło śledzionowo – nerkowe OPERACJA</a:t>
            </a:r>
            <a:endParaRPr lang="pl-PL" sz="3600" dirty="0">
              <a:solidFill>
                <a:srgbClr val="FFFF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atin typeface="Calibri" pitchFamily="34" charset="0"/>
              </a:rPr>
              <a:t>Silne, nieustępujące bóle </a:t>
            </a:r>
          </a:p>
          <a:p>
            <a:r>
              <a:rPr lang="pl-PL" b="1" dirty="0" smtClean="0">
                <a:latin typeface="Calibri" pitchFamily="34" charset="0"/>
              </a:rPr>
              <a:t>Pogarszający się stan ogólny (wzrost tętna, odwadnianie)</a:t>
            </a:r>
          </a:p>
          <a:p>
            <a:r>
              <a:rPr lang="pl-PL" b="1" dirty="0" smtClean="0">
                <a:latin typeface="Calibri" pitchFamily="34" charset="0"/>
              </a:rPr>
              <a:t>Brak pasażu treści</a:t>
            </a:r>
          </a:p>
          <a:p>
            <a:r>
              <a:rPr lang="pl-PL" b="1" dirty="0" smtClean="0">
                <a:latin typeface="Calibri" pitchFamily="34" charset="0"/>
              </a:rPr>
              <a:t>Brak poprawy/pogorszenie w badaniu rektalnym</a:t>
            </a:r>
          </a:p>
          <a:p>
            <a:r>
              <a:rPr lang="pl-PL" b="1" dirty="0" smtClean="0">
                <a:latin typeface="Calibri" pitchFamily="34" charset="0"/>
              </a:rPr>
              <a:t>Jelito uwięźnięte mimo opróżnienia – zawsze nakarmić sianem zanim uznamy konia za wyleczonego</a:t>
            </a:r>
            <a:endParaRPr lang="pl-PL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66"/>
                </a:solidFill>
              </a:rPr>
              <a:t>Przemieszczenie okrężnicy dużej za więzadło śledzionowo - nerkowe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844008"/>
          </a:xfrm>
        </p:spPr>
        <p:txBody>
          <a:bodyPr/>
          <a:lstStyle/>
          <a:p>
            <a:r>
              <a:rPr lang="pl-PL" b="1" dirty="0" smtClean="0">
                <a:latin typeface="Calibri" pitchFamily="34" charset="0"/>
              </a:rPr>
              <a:t>Zdarza się, że jest nawrotowe</a:t>
            </a:r>
          </a:p>
          <a:p>
            <a:r>
              <a:rPr lang="pl-PL" b="1" dirty="0" smtClean="0">
                <a:latin typeface="Calibri" pitchFamily="34" charset="0"/>
              </a:rPr>
              <a:t>Zalecana ablacja przestrzeni śledziono –nerkowej (laparoskopowa)</a:t>
            </a:r>
          </a:p>
          <a:p>
            <a:pPr>
              <a:buNone/>
            </a:pPr>
            <a:endParaRPr lang="pl-PL" b="1" dirty="0" smtClean="0">
              <a:latin typeface="Calibri" pitchFamily="34" charset="0"/>
            </a:endParaRPr>
          </a:p>
          <a:p>
            <a:pPr>
              <a:buNone/>
            </a:pPr>
            <a:endParaRPr lang="pl-PL" b="1" dirty="0" smtClean="0">
              <a:latin typeface="Calibri" pitchFamily="34" charset="0"/>
            </a:endParaRPr>
          </a:p>
          <a:p>
            <a:pPr>
              <a:buNone/>
            </a:pPr>
            <a:endParaRPr lang="pl-PL" b="1" dirty="0" smtClean="0">
              <a:latin typeface="Calibri" pitchFamily="34" charset="0"/>
            </a:endParaRPr>
          </a:p>
        </p:txBody>
      </p:sp>
      <p:pic>
        <p:nvPicPr>
          <p:cNvPr id="4" name="Obraz 3" descr="ablac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284984"/>
            <a:ext cx="4680520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66"/>
                </a:solidFill>
              </a:rPr>
              <a:t>Kolki u źrebiąt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latin typeface="Calibri" pitchFamily="34" charset="0"/>
              </a:rPr>
              <a:t>Duże wyzwanie diagnostyczne </a:t>
            </a:r>
          </a:p>
          <a:p>
            <a:r>
              <a:rPr lang="pl-PL" b="1" dirty="0" smtClean="0">
                <a:latin typeface="Calibri" pitchFamily="34" charset="0"/>
              </a:rPr>
              <a:t>USG i RTG</a:t>
            </a:r>
          </a:p>
          <a:p>
            <a:r>
              <a:rPr lang="pl-PL" b="1" dirty="0" smtClean="0">
                <a:latin typeface="Calibri" pitchFamily="34" charset="0"/>
              </a:rPr>
              <a:t>Ścisły monitoring parametrów, w tym glukozy (glukometr!)</a:t>
            </a:r>
          </a:p>
          <a:p>
            <a:r>
              <a:rPr lang="pl-PL" b="1" dirty="0" smtClean="0">
                <a:latin typeface="Calibri" pitchFamily="34" charset="0"/>
              </a:rPr>
              <a:t>Bardzo łatwo dochodzi do hipoglikemii</a:t>
            </a:r>
          </a:p>
          <a:p>
            <a:pPr>
              <a:buNone/>
            </a:pPr>
            <a:endParaRPr lang="pl-PL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66"/>
                </a:solidFill>
              </a:rPr>
              <a:t>Zatrzymanie smółki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latin typeface="Calibri" pitchFamily="34" charset="0"/>
              </a:rPr>
              <a:t>Prawidłowe rozpoznanie – wywiad, bad. rekt. (palec)</a:t>
            </a:r>
          </a:p>
          <a:p>
            <a:r>
              <a:rPr lang="pl-PL" b="1" dirty="0" smtClean="0">
                <a:latin typeface="Calibri" pitchFamily="34" charset="0"/>
              </a:rPr>
              <a:t>Diagnostyka różnicowa</a:t>
            </a:r>
          </a:p>
          <a:p>
            <a:r>
              <a:rPr lang="pl-PL" b="1" dirty="0" smtClean="0">
                <a:latin typeface="Calibri" pitchFamily="34" charset="0"/>
              </a:rPr>
              <a:t>W trakcie </a:t>
            </a:r>
            <a:r>
              <a:rPr lang="pl-PL" b="1" dirty="0" smtClean="0">
                <a:latin typeface="Calibri" pitchFamily="34" charset="0"/>
              </a:rPr>
              <a:t>leczenia </a:t>
            </a:r>
            <a:r>
              <a:rPr lang="pl-PL" b="1" dirty="0" smtClean="0">
                <a:latin typeface="Calibri" pitchFamily="34" charset="0"/>
              </a:rPr>
              <a:t>– stały monitoring stanu źrebięcia (ssanie, tt, perystaltyka, temp., Ht, glukoza)</a:t>
            </a:r>
          </a:p>
          <a:p>
            <a:endParaRPr lang="pl-PL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66"/>
                </a:solidFill>
              </a:rPr>
              <a:t>Leczenie zatrzymania smółki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smtClean="0">
                <a:latin typeface="Calibri" pitchFamily="34" charset="0"/>
              </a:rPr>
              <a:t>Lewatywa – 300- 500 ml ciepłej wody z olejem parafinowym/mydłem – delikatny miękki wężyk, dużo żelu (ryzyko perforacji!)</a:t>
            </a:r>
          </a:p>
          <a:p>
            <a:r>
              <a:rPr lang="pl-PL" b="1" dirty="0" smtClean="0">
                <a:latin typeface="Calibri" pitchFamily="34" charset="0"/>
              </a:rPr>
              <a:t>Sonda – sprawdzić czy nie ma refluksu, podać olej parafinowy (ok. 200 ml)</a:t>
            </a:r>
          </a:p>
          <a:p>
            <a:r>
              <a:rPr lang="pl-PL" b="1" dirty="0" smtClean="0">
                <a:latin typeface="Calibri" pitchFamily="34" charset="0"/>
              </a:rPr>
              <a:t>Można podać Buscopan 20 ok. 0,5-0,75 ml/50 kg</a:t>
            </a:r>
          </a:p>
          <a:p>
            <a:r>
              <a:rPr lang="pl-PL" b="1" dirty="0" smtClean="0">
                <a:latin typeface="Calibri" pitchFamily="34" charset="0"/>
              </a:rPr>
              <a:t>Założyć wenflon – płynoterapia – 5% roztwór glukozy, Ringer Lactate. Uwaga na tempo wlewu (ok. 1l/godzinę)</a:t>
            </a:r>
          </a:p>
          <a:p>
            <a:endParaRPr lang="pl-PL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66"/>
                </a:solidFill>
              </a:rPr>
              <a:t>Leczenie zatkania smółką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smtClean="0">
                <a:latin typeface="Calibri" pitchFamily="34" charset="0"/>
              </a:rPr>
              <a:t>Można zastosować lewatywę z 250 ml 4 % acetylocysteiny (kateter </a:t>
            </a:r>
            <a:r>
              <a:rPr lang="pl-PL" b="1" dirty="0" err="1" smtClean="0">
                <a:latin typeface="Calibri" pitchFamily="34" charset="0"/>
              </a:rPr>
              <a:t>Foley’a</a:t>
            </a:r>
            <a:r>
              <a:rPr lang="pl-PL" b="1" dirty="0" smtClean="0">
                <a:latin typeface="Calibri" pitchFamily="34" charset="0"/>
              </a:rPr>
              <a:t>) </a:t>
            </a:r>
          </a:p>
          <a:p>
            <a:r>
              <a:rPr lang="pl-PL" b="1" dirty="0" smtClean="0">
                <a:latin typeface="Calibri" pitchFamily="34" charset="0"/>
              </a:rPr>
              <a:t>Monitoring glukozy – norma 93-185 mg/dl</a:t>
            </a:r>
          </a:p>
          <a:p>
            <a:r>
              <a:rPr lang="pl-PL" b="1" dirty="0" smtClean="0">
                <a:latin typeface="Calibri" pitchFamily="34" charset="0"/>
              </a:rPr>
              <a:t>Ht norma 31-48, b.c. 5-7 g/dl</a:t>
            </a:r>
          </a:p>
          <a:p>
            <a:r>
              <a:rPr lang="pl-PL" b="1" dirty="0" smtClean="0">
                <a:latin typeface="Calibri" pitchFamily="34" charset="0"/>
              </a:rPr>
              <a:t>Płynoterapia – w zależności od odwodnienia, przy małym 5-10% odwodnieniu możemy podać 1 l płynów (np. Ringer Lactate) w ciągu 1 h. Jeśli źrebię nie ssie i/lub ma obniżony poziom glukozy podajemy 5% roztwór glukozy</a:t>
            </a:r>
          </a:p>
          <a:p>
            <a:endParaRPr lang="pl-PL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66"/>
                </a:solidFill>
              </a:rPr>
              <a:t>Sedacja u źrebiąt do 3 tyg.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475656" y="2276872"/>
          <a:ext cx="6096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diazepam</a:t>
                      </a:r>
                      <a:endParaRPr lang="pl-PL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0,05-0,44 mg/kg iv</a:t>
                      </a:r>
                      <a:endParaRPr lang="pl-PL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0,1 -0,9 ml/10kg iv</a:t>
                      </a:r>
                      <a:endParaRPr lang="pl-PL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preferowany</a:t>
                      </a:r>
                      <a:endParaRPr lang="pl-PL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Ksylazyna (20mg/ml)</a:t>
                      </a:r>
                      <a:endParaRPr lang="pl-PL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0,1-0,5 mg/kg iv </a:t>
                      </a:r>
                    </a:p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lub 0,25 – 1 mg/kg im</a:t>
                      </a:r>
                      <a:endParaRPr lang="pl-PL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0,05-0,25 ml/10 kg iv</a:t>
                      </a:r>
                    </a:p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0,125-0,5 ml/10 kg im</a:t>
                      </a:r>
                      <a:endParaRPr lang="pl-PL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b. ostrożnie</a:t>
                      </a:r>
                      <a:endParaRPr lang="pl-PL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Detomidyna (10mg/ml)</a:t>
                      </a:r>
                      <a:endParaRPr lang="pl-PL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10-40µg/kg</a:t>
                      </a:r>
                      <a:r>
                        <a:rPr lang="pl-PL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iv</a:t>
                      </a:r>
                      <a:endParaRPr lang="pl-PL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0,01-0,04 ml/10 kg</a:t>
                      </a:r>
                      <a:endParaRPr lang="pl-PL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ostrożnie</a:t>
                      </a:r>
                      <a:endParaRPr lang="pl-PL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Butorfanol (10mg/ml)</a:t>
                      </a:r>
                      <a:endParaRPr lang="pl-PL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0,01-0,04 mg/kg iv</a:t>
                      </a:r>
                    </a:p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0,02-0,08 mg/kg im</a:t>
                      </a:r>
                      <a:endParaRPr lang="pl-PL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0,01-0,04 ml/10</a:t>
                      </a:r>
                      <a:r>
                        <a:rPr lang="pl-PL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kg iv</a:t>
                      </a:r>
                    </a:p>
                    <a:p>
                      <a:r>
                        <a:rPr lang="pl-PL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0,02-0,08 ml/kg im</a:t>
                      </a:r>
                      <a:endParaRPr lang="pl-PL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ostrożnie</a:t>
                      </a:r>
                      <a:endParaRPr lang="pl-PL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66"/>
                </a:solidFill>
              </a:rPr>
              <a:t>Kontakt z właścicielem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232391"/>
            <a:ext cx="8229600" cy="4625609"/>
          </a:xfrm>
        </p:spPr>
        <p:txBody>
          <a:bodyPr/>
          <a:lstStyle/>
          <a:p>
            <a:r>
              <a:rPr lang="pl-PL" b="1" dirty="0" smtClean="0">
                <a:latin typeface="Calibri" pitchFamily="34" charset="0"/>
              </a:rPr>
              <a:t>Rozmowa o możliwym przebiegu choroby</a:t>
            </a:r>
          </a:p>
          <a:p>
            <a:r>
              <a:rPr lang="pl-PL" b="1" dirty="0" smtClean="0">
                <a:latin typeface="Calibri" pitchFamily="34" charset="0"/>
              </a:rPr>
              <a:t>Informacja o zagrożeniu dla konia</a:t>
            </a:r>
          </a:p>
          <a:p>
            <a:r>
              <a:rPr lang="pl-PL" b="1" dirty="0" smtClean="0">
                <a:latin typeface="Calibri" pitchFamily="34" charset="0"/>
              </a:rPr>
              <a:t>Wstępne ustalenie czy właściciel bierze pod uwagę leczenie szpitalne</a:t>
            </a:r>
          </a:p>
          <a:p>
            <a:r>
              <a:rPr lang="pl-PL" b="1" dirty="0" smtClean="0">
                <a:latin typeface="Calibri" pitchFamily="34" charset="0"/>
              </a:rPr>
              <a:t>Zabezpieczenie ewentualnego transportu</a:t>
            </a:r>
            <a:endParaRPr lang="pl-PL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66"/>
                </a:solidFill>
              </a:rPr>
              <a:t>Źrebięta - uwagi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 smtClean="0">
                <a:latin typeface="Calibri" pitchFamily="34" charset="0"/>
              </a:rPr>
              <a:t>Założyć wenflon – ogolić i odkazić pole, znieczulić podskórnie 2% lignocainą ok. 0,5 ml . Wenflon przyszyć niewchłanialną monofilamentową nicią</a:t>
            </a:r>
          </a:p>
          <a:p>
            <a:r>
              <a:rPr lang="pl-PL" b="1" dirty="0" smtClean="0">
                <a:latin typeface="Calibri" pitchFamily="34" charset="0"/>
              </a:rPr>
              <a:t>Założenie sondy – znieczulić nos lignocainą, upewnić się, że sonda jest w żołądku!</a:t>
            </a:r>
          </a:p>
          <a:p>
            <a:r>
              <a:rPr lang="pl-PL" b="1" dirty="0" smtClean="0">
                <a:latin typeface="Calibri" pitchFamily="34" charset="0"/>
              </a:rPr>
              <a:t>Jeśli stan źrebięcia nie poprawia się, nie zwlekać z ewentualną decyzją o odesłaniu do szpitala</a:t>
            </a:r>
          </a:p>
          <a:p>
            <a:r>
              <a:rPr lang="pl-PL" b="1" dirty="0" smtClean="0">
                <a:latin typeface="Calibri" pitchFamily="34" charset="0"/>
              </a:rPr>
              <a:t>Wyniki leczenia operacyjnego źrebiąt dużo gorsze niż u dorosłych koni. Przeżywalność długoterminowa 10-35% (ZROSTY)</a:t>
            </a:r>
            <a:endParaRPr lang="pl-PL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66"/>
                </a:solidFill>
              </a:rPr>
              <a:t>Leczenie zachowawcze – generalne zasady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 smtClean="0">
                <a:latin typeface="Calibri" pitchFamily="34" charset="0"/>
              </a:rPr>
              <a:t>W razie wątpliwości – jak najwcześniejsze odesłanie konia do leczenia szpitalnego LEPSZE ROKOWANIE</a:t>
            </a:r>
          </a:p>
          <a:p>
            <a:r>
              <a:rPr lang="pl-PL" b="1" dirty="0" smtClean="0">
                <a:latin typeface="Calibri" pitchFamily="34" charset="0"/>
              </a:rPr>
              <a:t>Dobry kontakt z właścicielem – nie czekajmy, aż stan konia rozwieje nasze wątpliwości! Wysyłamy konia, żeby zapewnić możliwość jak najszybszej operacji JEŚLI BĘDZIE POTRZEBNA</a:t>
            </a:r>
          </a:p>
          <a:p>
            <a:r>
              <a:rPr lang="pl-PL" b="1" dirty="0" smtClean="0">
                <a:latin typeface="Calibri" pitchFamily="34" charset="0"/>
              </a:rPr>
              <a:t>Ścisły monitoring postępów leczenia i stanu pacjenta</a:t>
            </a:r>
          </a:p>
          <a:p>
            <a:r>
              <a:rPr lang="pl-PL" b="1" dirty="0" smtClean="0">
                <a:latin typeface="Calibri" pitchFamily="34" charset="0"/>
              </a:rPr>
              <a:t>Jeśli nie ma możliwości leczenia szpitalnego (decyzja właściciela) – wie, że robimy co możemy, a jeśli rokowanie będzie złe - eutanazja</a:t>
            </a:r>
          </a:p>
          <a:p>
            <a:pPr>
              <a:buNone/>
            </a:pPr>
            <a:endParaRPr lang="pl-PL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66"/>
                </a:solidFill>
              </a:rPr>
              <a:t>Leczenie zachowawcze kolek – kilka uwag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atin typeface="Calibri" pitchFamily="34" charset="0"/>
              </a:rPr>
              <a:t>Zawsze sprawdzić mosznę/kanały pachwinowe u ogierów</a:t>
            </a:r>
          </a:p>
          <a:p>
            <a:r>
              <a:rPr lang="pl-PL" b="1" dirty="0" smtClean="0">
                <a:latin typeface="Calibri" pitchFamily="34" charset="0"/>
              </a:rPr>
              <a:t>Uwaga na konie stare, konie ciężkie, źrebięta i kuce – często popadają w otępienie i słabo pokazują bóle</a:t>
            </a:r>
          </a:p>
          <a:p>
            <a:r>
              <a:rPr lang="pl-PL" b="1" dirty="0" smtClean="0">
                <a:latin typeface="Calibri" pitchFamily="34" charset="0"/>
              </a:rPr>
              <a:t>Niektóre wgłobienia – trudna diagnoza, bardzo lekkie, ale nawracające bóle</a:t>
            </a:r>
          </a:p>
          <a:p>
            <a:r>
              <a:rPr lang="pl-PL" b="1" dirty="0" smtClean="0">
                <a:latin typeface="Calibri" pitchFamily="34" charset="0"/>
              </a:rPr>
              <a:t>Czasem nie warto leczyć konia w stajni – czas!, pieniądze, całonocny dyżur</a:t>
            </a:r>
            <a:endParaRPr lang="pl-PL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66"/>
                </a:solidFill>
              </a:rPr>
              <a:t> Kiedy sprawy idą w złym kierunku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5001419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 smtClean="0">
                <a:latin typeface="Calibri" pitchFamily="34" charset="0"/>
              </a:rPr>
              <a:t>Parametry się pogarszają, tt &gt;48 i nie spada</a:t>
            </a:r>
          </a:p>
          <a:p>
            <a:r>
              <a:rPr lang="pl-PL" b="1" dirty="0" smtClean="0">
                <a:latin typeface="Calibri" pitchFamily="34" charset="0"/>
              </a:rPr>
              <a:t>Bóle nie ustępują lub nawracają po ustąpieniu działania sedacji</a:t>
            </a:r>
          </a:p>
          <a:p>
            <a:r>
              <a:rPr lang="pl-PL" b="1" dirty="0" smtClean="0">
                <a:latin typeface="Calibri" pitchFamily="34" charset="0"/>
              </a:rPr>
              <a:t>W badaniu rektalnym pojawiają się pętle jelit cienkich</a:t>
            </a:r>
          </a:p>
          <a:p>
            <a:r>
              <a:rPr lang="pl-PL" b="1" dirty="0" smtClean="0">
                <a:latin typeface="Calibri" pitchFamily="34" charset="0"/>
              </a:rPr>
              <a:t>W bad. rektalnym silnie zgazowane, napięte jelita grube </a:t>
            </a:r>
          </a:p>
          <a:p>
            <a:r>
              <a:rPr lang="pl-PL" b="1" dirty="0" smtClean="0">
                <a:latin typeface="Calibri" pitchFamily="34" charset="0"/>
              </a:rPr>
              <a:t>W badaniu USG zgazowane pętle jelit cienkich</a:t>
            </a:r>
          </a:p>
          <a:p>
            <a:r>
              <a:rPr lang="pl-PL" b="1" dirty="0" smtClean="0">
                <a:latin typeface="Calibri" pitchFamily="34" charset="0"/>
              </a:rPr>
              <a:t>Pojawia się refluks</a:t>
            </a:r>
          </a:p>
          <a:p>
            <a:r>
              <a:rPr lang="pl-PL" b="1" dirty="0" smtClean="0">
                <a:latin typeface="Calibri" pitchFamily="34" charset="0"/>
              </a:rPr>
              <a:t>NIE LEKCEWAŻ WRAŻENIA, ŻE „COŚ JEST NIE TAK”</a:t>
            </a:r>
            <a:endParaRPr lang="pl-PL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FFFF66"/>
                </a:solidFill>
              </a:rPr>
              <a:t>Odesłanie konia do lecznicy 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 smtClean="0">
                <a:latin typeface="Calibri" pitchFamily="34" charset="0"/>
              </a:rPr>
              <a:t>NIEZWŁOCZNE jeśli jest decyzja</a:t>
            </a:r>
          </a:p>
          <a:p>
            <a:r>
              <a:rPr lang="pl-PL" b="1" dirty="0" smtClean="0">
                <a:latin typeface="Calibri" pitchFamily="34" charset="0"/>
              </a:rPr>
              <a:t>Sedacja – przy silnych bólach detomidyna (Domosedan) lub romifidyna (Sedivet), ew. butorfanol (Butomidor)</a:t>
            </a:r>
          </a:p>
          <a:p>
            <a:r>
              <a:rPr lang="pl-PL" b="1" dirty="0" smtClean="0">
                <a:latin typeface="Calibri" pitchFamily="34" charset="0"/>
              </a:rPr>
              <a:t>Założyć wenflon </a:t>
            </a:r>
          </a:p>
          <a:p>
            <a:r>
              <a:rPr lang="pl-PL" b="1" dirty="0" smtClean="0">
                <a:latin typeface="Calibri" pitchFamily="34" charset="0"/>
              </a:rPr>
              <a:t>W oczekiwaniu na transport – płyny (nie tracić czasu jeśli transport jest na miejscu) </a:t>
            </a:r>
          </a:p>
          <a:p>
            <a:r>
              <a:rPr lang="pl-PL" b="1" dirty="0" smtClean="0">
                <a:latin typeface="Calibri" pitchFamily="34" charset="0"/>
              </a:rPr>
              <a:t>Sonda do żołądka – jeśli podejrzenie niedrożności j. cienkich - zostawić na transport</a:t>
            </a:r>
          </a:p>
          <a:p>
            <a:r>
              <a:rPr lang="pl-PL" b="1" dirty="0" smtClean="0">
                <a:latin typeface="Calibri" pitchFamily="34" charset="0"/>
              </a:rPr>
              <a:t>Jeśli silne bóle – fluniksyna</a:t>
            </a:r>
          </a:p>
          <a:p>
            <a:r>
              <a:rPr lang="pl-PL" b="1" dirty="0" smtClean="0">
                <a:latin typeface="Calibri" pitchFamily="34" charset="0"/>
              </a:rPr>
              <a:t>Krótka notatka nt. leczenia. ZAWIADOMIĆ SZPITAL</a:t>
            </a:r>
            <a:endParaRPr lang="pl-PL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66"/>
                </a:solidFill>
              </a:rPr>
              <a:t>Bibliografia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83264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1500" b="1" dirty="0" smtClean="0">
                <a:latin typeface="Calibri" pitchFamily="34" charset="0"/>
              </a:rPr>
              <a:t>Aitken, M. R., Southwood, L. L., Ross, B. M. and Ross, M. W. (2015), Outcome of Surgical and Medical Management of Cecal Impaction in 150 Horses (1991–2011). Veterinary Surgery, 44: 540–546. doi: 10.1111/j.1532-950X.2014.12286.x</a:t>
            </a:r>
            <a:endParaRPr lang="pl-PL" sz="1500" b="1" dirty="0" smtClean="0">
              <a:latin typeface="Calibri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1500" b="1" dirty="0" smtClean="0">
                <a:latin typeface="Calibri" pitchFamily="34" charset="0"/>
              </a:rPr>
              <a:t>Albanese, V. and Caldwell, F. J. (2014), Left dorsal displacement of the large colon in the horse. Equine Veterinary Education, 26: 107–111. doi: 10.1111/eve.12119</a:t>
            </a:r>
            <a:endParaRPr lang="pl-PL" sz="1500" b="1" dirty="0" smtClean="0">
              <a:latin typeface="Calibri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1500" b="1" dirty="0" smtClean="0">
                <a:latin typeface="Calibri" pitchFamily="34" charset="0"/>
              </a:rPr>
              <a:t>E</a:t>
            </a:r>
            <a:r>
              <a:rPr lang="pl-PL" sz="1500" b="1" dirty="0" smtClean="0">
                <a:latin typeface="Calibri" pitchFamily="34" charset="0"/>
              </a:rPr>
              <a:t>dwards</a:t>
            </a:r>
            <a:r>
              <a:rPr lang="en-US" sz="1500" b="1" dirty="0" smtClean="0">
                <a:latin typeface="Calibri" pitchFamily="34" charset="0"/>
              </a:rPr>
              <a:t>, G. B. (1991), Equine colic - the decision for surgery. Equine Veterinary Education, 3: 19–23. doi: 10.1111/j.2042-3292.1991.tb01460.x</a:t>
            </a:r>
            <a:endParaRPr lang="pl-PL" sz="1500" b="1" dirty="0" smtClean="0">
              <a:latin typeface="Calibri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pl-PL" sz="1500" b="1" dirty="0" smtClean="0">
                <a:latin typeface="Calibri" pitchFamily="34" charset="0"/>
              </a:rPr>
              <a:t>Freeman D. (2011), How to Manage Severe Colic in the Field, </a:t>
            </a:r>
            <a:r>
              <a:rPr lang="en-US" sz="1500" b="1" dirty="0" smtClean="0">
                <a:latin typeface="Calibri" pitchFamily="34" charset="0"/>
              </a:rPr>
              <a:t>Proceedings of the AAEP Annual Convention, San Antonio, TX, USA - November 18 - 22, 2011</a:t>
            </a:r>
            <a:endParaRPr lang="pl-PL" sz="1500" b="1" dirty="0" smtClean="0">
              <a:latin typeface="Calibri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pl-PL" sz="1500" b="1" dirty="0" smtClean="0">
                <a:latin typeface="Calibri" pitchFamily="34" charset="0"/>
              </a:rPr>
              <a:t>Freeman D. (2010), A New Approach to Descision-making in the Horse with Colic, </a:t>
            </a:r>
            <a:r>
              <a:rPr lang="en-US" sz="1500" b="1" dirty="0" smtClean="0">
                <a:latin typeface="Calibri" pitchFamily="34" charset="0"/>
              </a:rPr>
              <a:t>Proceedings of the Annual Meeting of the Italian Association of Equine Veterinarians, Carrara, Italy 2010</a:t>
            </a:r>
            <a:endParaRPr lang="pl-PL" sz="1500" b="1" dirty="0" smtClean="0">
              <a:latin typeface="Calibri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pl-PL" sz="1500" b="1" dirty="0" smtClean="0">
                <a:latin typeface="Calibri" pitchFamily="34" charset="0"/>
              </a:rPr>
              <a:t>Hart, K. A., Sherlock, C. E., Davern, A. J., Lewis, T. H. and Robertson, T. P. (2015), Effect of </a:t>
            </a:r>
            <a:r>
              <a:rPr lang="pl-PL" sz="1500" b="1" i="1" dirty="0" smtClean="0">
                <a:latin typeface="Calibri" pitchFamily="34" charset="0"/>
              </a:rPr>
              <a:t>N</a:t>
            </a:r>
            <a:r>
              <a:rPr lang="pl-PL" sz="1500" b="1" dirty="0" smtClean="0">
                <a:latin typeface="Calibri" pitchFamily="34" charset="0"/>
              </a:rPr>
              <a:t>-butylscopolammonium bromide on equine ileal smooth muscle activity in an </a:t>
            </a:r>
            <a:r>
              <a:rPr lang="pl-PL" sz="1500" b="1" i="1" dirty="0" smtClean="0">
                <a:latin typeface="Calibri" pitchFamily="34" charset="0"/>
              </a:rPr>
              <a:t>ex vivo</a:t>
            </a:r>
            <a:r>
              <a:rPr lang="pl-PL" sz="1500" b="1" dirty="0" smtClean="0">
                <a:latin typeface="Calibri" pitchFamily="34" charset="0"/>
              </a:rPr>
              <a:t> model. Equine Veterinary Journal, 47: 450–455. doi: 10.1111/evj.12293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pl-PL" sz="1500" b="1" dirty="0" smtClean="0">
                <a:latin typeface="Calibri" pitchFamily="34" charset="0"/>
              </a:rPr>
              <a:t>Koterba A., Drummond W., Kosch P., (1990) Equine Clinical Neonatology, Lea&amp;Febiger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pl-PL" sz="1500" b="1" dirty="0" smtClean="0">
                <a:latin typeface="Calibri" pitchFamily="34" charset="0"/>
              </a:rPr>
              <a:t>McAuliffe S.B., Slovis N.M, Atlas chorób źrebiąt (2010) Elsevier Urban&amp;Partner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1500" b="1" dirty="0" smtClean="0">
                <a:latin typeface="Calibri" pitchFamily="34" charset="0"/>
              </a:rPr>
              <a:t>Prange, T. (2013), Small colon obstructions in foals. Equine Veterinary Education, 25: 293–296. doi: 10.1111/eve.12040</a:t>
            </a:r>
            <a:endParaRPr lang="pl-PL" sz="1500" b="1" dirty="0" smtClean="0">
              <a:latin typeface="Calibri" pitchFamily="34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pl-PL" sz="1500" b="1" dirty="0" smtClean="0">
                <a:latin typeface="Calibri" pitchFamily="34" charset="0"/>
              </a:rPr>
              <a:t>Samsel J., Witkowski M. (2011), Zespolenie czczo – okrężnicze w leczeniu nawracającego zatkania jelita ślepego u konia. Życie Wet. 86 (6)</a:t>
            </a:r>
          </a:p>
          <a:p>
            <a:pPr marL="514350" indent="-514350">
              <a:buAutoNum type="arabicPeriod"/>
            </a:pPr>
            <a:r>
              <a:rPr lang="en-US" sz="1500" b="1" dirty="0" smtClean="0">
                <a:latin typeface="Calibri" pitchFamily="34" charset="0"/>
              </a:rPr>
              <a:t>Southwood, L. L. (2009), Colic surgery in the equine neonate: Not your typical cause of colic and are we doing better with treatment?. Equine Veterinary Education, 21: 513–515. </a:t>
            </a:r>
            <a:endParaRPr lang="pl-PL" sz="1500" b="1" dirty="0" smtClean="0">
              <a:latin typeface="Calibri" pitchFamily="34" charset="0"/>
            </a:endParaRPr>
          </a:p>
          <a:p>
            <a:pPr marL="514350" indent="-514350">
              <a:buAutoNum type="arabicPeriod"/>
            </a:pPr>
            <a:endParaRPr lang="pl-PL" sz="1500" b="1" dirty="0" smtClean="0">
              <a:latin typeface="Calibri" pitchFamily="34" charset="0"/>
            </a:endParaRPr>
          </a:p>
          <a:p>
            <a:pPr marL="514350" indent="-514350">
              <a:buAutoNum type="arabicPeriod"/>
            </a:pPr>
            <a:endParaRPr lang="pl-PL" sz="1500" b="1" dirty="0" smtClean="0">
              <a:latin typeface="Calibri" pitchFamily="34" charset="0"/>
            </a:endParaRPr>
          </a:p>
          <a:p>
            <a:pPr marL="514350" indent="-514350">
              <a:buAutoNum type="arabicPeriod"/>
            </a:pPr>
            <a:endParaRPr lang="pl-PL" sz="15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paulina\Pictures\2014-03-10 zrzut 10.03.14\zrzut 10.03.14 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619672" y="908720"/>
            <a:ext cx="37124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DZIĘKUJĘ ZA UWAGĘ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66"/>
                </a:solidFill>
              </a:rPr>
              <a:t>Ocena nasilenia bólów 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atin typeface="Calibri" pitchFamily="34" charset="0"/>
              </a:rPr>
              <a:t>Subiektywna</a:t>
            </a:r>
          </a:p>
          <a:p>
            <a:r>
              <a:rPr lang="pl-PL" b="1" dirty="0" smtClean="0">
                <a:latin typeface="Calibri" pitchFamily="34" charset="0"/>
              </a:rPr>
              <a:t>Bardzo ważny element oceny stanu konia</a:t>
            </a:r>
          </a:p>
          <a:p>
            <a:r>
              <a:rPr lang="pl-PL" b="1" dirty="0" smtClean="0">
                <a:latin typeface="Calibri" pitchFamily="34" charset="0"/>
              </a:rPr>
              <a:t>Bóle o różnym nasileniu</a:t>
            </a:r>
          </a:p>
          <a:p>
            <a:r>
              <a:rPr lang="pl-PL" b="1" dirty="0" smtClean="0">
                <a:latin typeface="Calibri" pitchFamily="34" charset="0"/>
              </a:rPr>
              <a:t>Ale – może być myląca! – często z czasem występuje otępienie (endotoksemia)</a:t>
            </a:r>
            <a:endParaRPr lang="pl-PL" b="1" dirty="0">
              <a:latin typeface="Calibri" pitchFamily="34" charset="0"/>
            </a:endParaRPr>
          </a:p>
          <a:p>
            <a:r>
              <a:rPr lang="pl-PL" b="1" dirty="0" smtClean="0">
                <a:latin typeface="Calibri" pitchFamily="34" charset="0"/>
              </a:rPr>
              <a:t>Konie stare</a:t>
            </a:r>
          </a:p>
          <a:p>
            <a:r>
              <a:rPr lang="pl-PL" b="1" dirty="0" smtClean="0">
                <a:latin typeface="Calibri" pitchFamily="34" charset="0"/>
              </a:rPr>
              <a:t>Źrebięta</a:t>
            </a:r>
          </a:p>
          <a:p>
            <a:r>
              <a:rPr lang="pl-PL" b="1" dirty="0" smtClean="0">
                <a:latin typeface="Calibri" pitchFamily="34" charset="0"/>
              </a:rPr>
              <a:t>Konie ciężkie</a:t>
            </a:r>
          </a:p>
          <a:p>
            <a:r>
              <a:rPr lang="pl-PL" b="1" dirty="0" smtClean="0">
                <a:latin typeface="Calibri" pitchFamily="34" charset="0"/>
              </a:rPr>
              <a:t>Konie we wstrząsie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rgbClr val="FFFF66"/>
                </a:solidFill>
                <a:latin typeface="Calibri" pitchFamily="34" charset="0"/>
              </a:rPr>
              <a:t>Przykład- Konie stare z owinięciem jelita cienkiego szypułą tłuszczaka, mogą pokazywać  stosunkowo mierne bóle, mimo obecności całkowitej niedrożności j. cienkiego</a:t>
            </a:r>
            <a:br>
              <a:rPr lang="pl-PL" sz="2400" dirty="0" smtClean="0">
                <a:solidFill>
                  <a:srgbClr val="FFFF66"/>
                </a:solidFill>
                <a:latin typeface="Calibri" pitchFamily="34" charset="0"/>
              </a:rPr>
            </a:br>
            <a:endParaRPr lang="pl-PL" sz="2400" dirty="0">
              <a:latin typeface="Calibri" pitchFamily="34" charset="0"/>
            </a:endParaRPr>
          </a:p>
        </p:txBody>
      </p:sp>
      <p:pic>
        <p:nvPicPr>
          <p:cNvPr id="1026" name="Picture 2" descr="C:\Users\paulina\Pictures\JELITA\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7401"/>
            <a:ext cx="914400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FF66"/>
                </a:solidFill>
              </a:rPr>
              <a:t>Co możemy leczyć zachowawczo?</a:t>
            </a:r>
            <a:br>
              <a:rPr lang="pl-PL" dirty="0" smtClean="0">
                <a:solidFill>
                  <a:srgbClr val="FFFF66"/>
                </a:solidFill>
              </a:rPr>
            </a:br>
            <a:r>
              <a:rPr lang="pl-PL" dirty="0" smtClean="0">
                <a:solidFill>
                  <a:srgbClr val="FFFF66"/>
                </a:solidFill>
              </a:rPr>
              <a:t>Zatkania?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latin typeface="Calibri" pitchFamily="34" charset="0"/>
              </a:rPr>
              <a:t>Zatkanie okrężnicy dużej – zagięcie miedniczne, RDC</a:t>
            </a:r>
          </a:p>
          <a:p>
            <a:r>
              <a:rPr lang="pl-PL" b="1" dirty="0" smtClean="0">
                <a:latin typeface="Calibri" pitchFamily="34" charset="0"/>
              </a:rPr>
              <a:t>Zatkanie jelita ślepego – grozi pęknięciem!</a:t>
            </a:r>
          </a:p>
          <a:p>
            <a:r>
              <a:rPr lang="pl-PL" b="1" dirty="0" smtClean="0">
                <a:latin typeface="Calibri" pitchFamily="34" charset="0"/>
              </a:rPr>
              <a:t>Zatkanie okrężnicy małej – trudne w leczeniu, szybko uszkodzenie ściany</a:t>
            </a:r>
          </a:p>
          <a:p>
            <a:r>
              <a:rPr lang="pl-PL" b="1" dirty="0" smtClean="0">
                <a:latin typeface="Calibri" pitchFamily="34" charset="0"/>
              </a:rPr>
              <a:t>Zatkanie jelita biodrowego – ostrożnie z diagnozą, szybko uszkodzenie ściany</a:t>
            </a:r>
            <a:endParaRPr lang="pl-PL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FFFF66"/>
                </a:solidFill>
              </a:rPr>
              <a:t>Przeładowanie okrężnicy dużej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latin typeface="Calibri" pitchFamily="34" charset="0"/>
              </a:rPr>
              <a:t>Prognoza bardzo dobra przy odpowiednim leczeniu</a:t>
            </a:r>
          </a:p>
          <a:p>
            <a:r>
              <a:rPr lang="pl-PL" b="1" dirty="0" smtClean="0">
                <a:latin typeface="Calibri" pitchFamily="34" charset="0"/>
              </a:rPr>
              <a:t>Diagnoza! – odwodnienie treści w okrężnicy dużej przy niedrożności jelit cienkich (uwięźnięcie w otworze sieciowym?)</a:t>
            </a:r>
          </a:p>
          <a:p>
            <a:r>
              <a:rPr lang="pl-PL" b="1" dirty="0" smtClean="0">
                <a:latin typeface="Calibri" pitchFamily="34" charset="0"/>
              </a:rPr>
              <a:t>Przy silnym zatkaniu – wymaga długiego i intensywnego leczenia – czas, koszty</a:t>
            </a:r>
            <a:endParaRPr lang="pl-PL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66"/>
                </a:solidFill>
              </a:rPr>
              <a:t>Przeładowanie okrężnicy dużej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atin typeface="Calibri" pitchFamily="34" charset="0"/>
              </a:rPr>
              <a:t>Typowe – zagięcie miedniczne, łatwe do rozpoznania rektalnie – zagięcie miednicze wypchnięte do jamy miednicy, twarde, powiększone</a:t>
            </a:r>
          </a:p>
          <a:p>
            <a:r>
              <a:rPr lang="pl-PL" b="1" dirty="0" smtClean="0">
                <a:latin typeface="Calibri" pitchFamily="34" charset="0"/>
              </a:rPr>
              <a:t>Rzadziej – zatkanie prawej okrężnicy dogrzbietowej (RDC) – często nieosiągalne rektalnie, może wynikać z zaburzenia motoryki i być przewlekłe – trudna diagnoza</a:t>
            </a:r>
            <a:endParaRPr lang="pl-PL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66"/>
                </a:solidFill>
              </a:rPr>
              <a:t>Przeładowanie okrężnicy dużej</a:t>
            </a:r>
            <a:endParaRPr lang="pl-PL" dirty="0">
              <a:solidFill>
                <a:srgbClr val="FFFF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latin typeface="Calibri" pitchFamily="34" charset="0"/>
              </a:rPr>
              <a:t>Płukanie żołądka</a:t>
            </a:r>
          </a:p>
          <a:p>
            <a:r>
              <a:rPr lang="pl-PL" b="1" dirty="0" smtClean="0">
                <a:latin typeface="Calibri" pitchFamily="34" charset="0"/>
              </a:rPr>
              <a:t>Woda + elektrolity dożołądkowo – ok. 10 l co 2-4 h – kontrola czy żołądek się opróżnia!</a:t>
            </a:r>
          </a:p>
          <a:p>
            <a:r>
              <a:rPr lang="pl-PL" b="1" dirty="0" smtClean="0">
                <a:latin typeface="Calibri" pitchFamily="34" charset="0"/>
              </a:rPr>
              <a:t>Olej parafinowy ok. 3 l</a:t>
            </a:r>
          </a:p>
          <a:p>
            <a:r>
              <a:rPr lang="pl-PL" b="1" dirty="0" smtClean="0">
                <a:latin typeface="Calibri" pitchFamily="34" charset="0"/>
              </a:rPr>
              <a:t>Płyny dożylnie</a:t>
            </a:r>
          </a:p>
          <a:p>
            <a:r>
              <a:rPr lang="pl-PL" b="1" dirty="0" smtClean="0">
                <a:latin typeface="Calibri" pitchFamily="34" charset="0"/>
              </a:rPr>
              <a:t>Leki przeciwbólowe – metamizol, ew. fluniksyna (jeśli pewna diagnoza)</a:t>
            </a:r>
          </a:p>
          <a:p>
            <a:r>
              <a:rPr lang="pl-PL" b="1" dirty="0" smtClean="0">
                <a:latin typeface="Calibri" pitchFamily="34" charset="0"/>
              </a:rPr>
              <a:t>Kontrola przechodzenia treści</a:t>
            </a:r>
          </a:p>
          <a:p>
            <a:endParaRPr lang="pl-PL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8732</TotalTime>
  <Words>1613</Words>
  <Application>Microsoft Office PowerPoint</Application>
  <PresentationFormat>Pokaz na ekranie (4:3)</PresentationFormat>
  <Paragraphs>245</Paragraphs>
  <Slides>36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7" baseType="lpstr">
      <vt:lpstr>Moduł</vt:lpstr>
      <vt:lpstr>Leczenie zachowawcze kolek Kiedy decyzja o zabiegu operacyjnym?</vt:lpstr>
      <vt:lpstr>Ogólne zasady leczenia kolki w terenie</vt:lpstr>
      <vt:lpstr>Kontakt z właścicielem</vt:lpstr>
      <vt:lpstr>Ocena nasilenia bólów </vt:lpstr>
      <vt:lpstr>Przykład- Konie stare z owinięciem jelita cienkiego szypułą tłuszczaka, mogą pokazywać  stosunkowo mierne bóle, mimo obecności całkowitej niedrożności j. cienkiego </vt:lpstr>
      <vt:lpstr>Co możemy leczyć zachowawczo? Zatkania?</vt:lpstr>
      <vt:lpstr>Przeładowanie okrężnicy dużej</vt:lpstr>
      <vt:lpstr>Przeładowanie okrężnicy dużej</vt:lpstr>
      <vt:lpstr>Przeładowanie okrężnicy dużej</vt:lpstr>
      <vt:lpstr>Przeładowanie okrężnicy dużej</vt:lpstr>
      <vt:lpstr>Przeładowanie okrężnicy dużej</vt:lpstr>
      <vt:lpstr>Zatkanie jelita ślepego</vt:lpstr>
      <vt:lpstr>Zatkanie jelita ślepego</vt:lpstr>
      <vt:lpstr>Zatkanie jelita ślepego</vt:lpstr>
      <vt:lpstr>Leczenie operacyjne zatkania jelita ślepego</vt:lpstr>
      <vt:lpstr>Zatkanie jelita biodrowego</vt:lpstr>
      <vt:lpstr>Zatkanie jelita biodrowego – leczenie zachowawcze</vt:lpstr>
      <vt:lpstr>Zatkanie okrężnicy małej</vt:lpstr>
      <vt:lpstr>Co możemy leczyć zachowawczo? Przemieszczenia jelit grubych?</vt:lpstr>
      <vt:lpstr>Przemieszczenie okrężnicy za więzadło</vt:lpstr>
      <vt:lpstr>Przemieszczenie okrężnicy za więzadło śledzionowo – nerkowe PRZETACZANIE</vt:lpstr>
      <vt:lpstr>Przemieszczenie okrężnicy za więzadło śledzionowo – nerkowe: FENYLEFRYNA</vt:lpstr>
      <vt:lpstr>Przemieszczenie okrężnicy za więzadło śledzionowo – nerkowe OPERACJA</vt:lpstr>
      <vt:lpstr>Przemieszczenie okrężnicy dużej za więzadło śledzionowo - nerkowe</vt:lpstr>
      <vt:lpstr>Kolki u źrebiąt</vt:lpstr>
      <vt:lpstr>Zatrzymanie smółki</vt:lpstr>
      <vt:lpstr>Leczenie zatrzymania smółki</vt:lpstr>
      <vt:lpstr>Leczenie zatkania smółką</vt:lpstr>
      <vt:lpstr>Sedacja u źrebiąt do 3 tyg.</vt:lpstr>
      <vt:lpstr>Źrebięta - uwagi</vt:lpstr>
      <vt:lpstr>Leczenie zachowawcze – generalne zasady</vt:lpstr>
      <vt:lpstr>Leczenie zachowawcze kolek – kilka uwag</vt:lpstr>
      <vt:lpstr> Kiedy sprawy idą w złym kierunku</vt:lpstr>
      <vt:lpstr>Odesłanie konia do lecznicy </vt:lpstr>
      <vt:lpstr>Bibliografia</vt:lpstr>
      <vt:lpstr>Slajd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Leczenie zachowawcze kolek</dc:title>
  <dc:creator>paulina</dc:creator>
  <cp:lastModifiedBy>paulina</cp:lastModifiedBy>
  <cp:revision>216</cp:revision>
  <dcterms:created xsi:type="dcterms:W3CDTF">2015-09-15T18:16:11Z</dcterms:created>
  <dcterms:modified xsi:type="dcterms:W3CDTF">2015-10-02T13:54:49Z</dcterms:modified>
</cp:coreProperties>
</file>